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notes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8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-2440" y="-11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82AA7-EB3B-4442-B049-618550B90BC5}" type="datetimeFigureOut">
              <a:rPr lang="en-US" smtClean="0"/>
              <a:t>10/15/09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02E66-D667-884A-89FC-5DA098A0A5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88D9A8-8CAB-5549-8068-BB025754657C}" type="slidenum">
              <a:rPr lang="en-US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pPr/>
              <a:t>1</a:t>
            </a:fld>
            <a:endParaRPr lang="en-US">
              <a:latin typeface="Arial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9728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110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423E90-B247-DA4D-9C62-194DB5AAB798}" type="slidenum">
              <a:rPr lang="en-US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pPr/>
              <a:t>2</a:t>
            </a:fld>
            <a:endParaRPr lang="en-US">
              <a:latin typeface="Arial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9933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pitchFamily="-110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02CD-A05A-E54A-8994-69613D21FC6C}" type="datetimeFigureOut">
              <a:rPr lang="en-US" smtClean="0"/>
              <a:t>10/15/09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2027-EBB6-174C-82FE-56C30E1A6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02CD-A05A-E54A-8994-69613D21FC6C}" type="datetimeFigureOut">
              <a:rPr lang="en-US" smtClean="0"/>
              <a:t>10/15/09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2027-EBB6-174C-82FE-56C30E1A6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02CD-A05A-E54A-8994-69613D21FC6C}" type="datetimeFigureOut">
              <a:rPr lang="en-US" smtClean="0"/>
              <a:t>10/15/09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2027-EBB6-174C-82FE-56C30E1A6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02CD-A05A-E54A-8994-69613D21FC6C}" type="datetimeFigureOut">
              <a:rPr lang="en-US" smtClean="0"/>
              <a:t>10/15/09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2027-EBB6-174C-82FE-56C30E1A6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02CD-A05A-E54A-8994-69613D21FC6C}" type="datetimeFigureOut">
              <a:rPr lang="en-US" smtClean="0"/>
              <a:t>10/15/09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2027-EBB6-174C-82FE-56C30E1A6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02CD-A05A-E54A-8994-69613D21FC6C}" type="datetimeFigureOut">
              <a:rPr lang="en-US" smtClean="0"/>
              <a:t>10/15/09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2027-EBB6-174C-82FE-56C30E1A6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02CD-A05A-E54A-8994-69613D21FC6C}" type="datetimeFigureOut">
              <a:rPr lang="en-US" smtClean="0"/>
              <a:t>10/15/09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2027-EBB6-174C-82FE-56C30E1A6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02CD-A05A-E54A-8994-69613D21FC6C}" type="datetimeFigureOut">
              <a:rPr lang="en-US" smtClean="0"/>
              <a:t>10/15/09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2027-EBB6-174C-82FE-56C30E1A6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02CD-A05A-E54A-8994-69613D21FC6C}" type="datetimeFigureOut">
              <a:rPr lang="en-US" smtClean="0"/>
              <a:t>10/15/09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2027-EBB6-174C-82FE-56C30E1A6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02CD-A05A-E54A-8994-69613D21FC6C}" type="datetimeFigureOut">
              <a:rPr lang="en-US" smtClean="0"/>
              <a:t>10/15/09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2027-EBB6-174C-82FE-56C30E1A6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02CD-A05A-E54A-8994-69613D21FC6C}" type="datetimeFigureOut">
              <a:rPr lang="en-US" smtClean="0"/>
              <a:t>10/15/09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2027-EBB6-174C-82FE-56C30E1A6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202CD-A05A-E54A-8994-69613D21FC6C}" type="datetimeFigureOut">
              <a:rPr lang="en-US" smtClean="0"/>
              <a:t>10/15/09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A2027-EBB6-174C-82FE-56C30E1A62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AutoShape 3"/>
          <p:cNvSpPr>
            <a:spLocks noChangeArrowheads="1"/>
          </p:cNvSpPr>
          <p:nvPr/>
        </p:nvSpPr>
        <p:spPr bwMode="auto">
          <a:xfrm>
            <a:off x="631825" y="1703388"/>
            <a:ext cx="1438275" cy="7842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7F1A3D"/>
            </a:solidFill>
            <a:round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rgbClr val="99141B"/>
                </a:solidFill>
              </a:rPr>
              <a:t>Teacher’s Concepts</a:t>
            </a:r>
          </a:p>
        </p:txBody>
      </p:sp>
      <p:sp>
        <p:nvSpPr>
          <p:cNvPr id="96261" name="AutoShape 4"/>
          <p:cNvSpPr>
            <a:spLocks noChangeArrowheads="1"/>
          </p:cNvSpPr>
          <p:nvPr/>
        </p:nvSpPr>
        <p:spPr bwMode="auto">
          <a:xfrm>
            <a:off x="3979863" y="1673225"/>
            <a:ext cx="1452562" cy="7842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7F1A3D"/>
            </a:solidFill>
            <a:round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rgbClr val="99141B"/>
                </a:solidFill>
              </a:rPr>
              <a:t>Learner’s Concepts</a:t>
            </a:r>
          </a:p>
        </p:txBody>
      </p:sp>
      <p:sp>
        <p:nvSpPr>
          <p:cNvPr id="96262" name="AutoShape 5"/>
          <p:cNvSpPr>
            <a:spLocks noChangeArrowheads="1"/>
          </p:cNvSpPr>
          <p:nvPr/>
        </p:nvSpPr>
        <p:spPr bwMode="auto">
          <a:xfrm>
            <a:off x="492125" y="4596710"/>
            <a:ext cx="1793875" cy="78560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7F1A3D"/>
            </a:solidFill>
            <a:round/>
            <a:headEnd/>
            <a:tailEnd/>
          </a:ln>
        </p:spPr>
        <p:txBody>
          <a:bodyPr wrap="square" lIns="90000" tIns="46800" rIns="90000" bIns="46800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 smtClean="0">
                <a:solidFill>
                  <a:srgbClr val="99141B"/>
                </a:solidFill>
              </a:rPr>
              <a:t>Interpersonal situation</a:t>
            </a:r>
            <a:endParaRPr lang="en-US" sz="2000" dirty="0">
              <a:solidFill>
                <a:srgbClr val="99141B"/>
              </a:solidFill>
            </a:endParaRPr>
          </a:p>
        </p:txBody>
      </p:sp>
      <p:sp>
        <p:nvSpPr>
          <p:cNvPr id="96263" name="AutoShape 6"/>
          <p:cNvSpPr>
            <a:spLocks noChangeArrowheads="1"/>
          </p:cNvSpPr>
          <p:nvPr/>
        </p:nvSpPr>
        <p:spPr bwMode="auto">
          <a:xfrm>
            <a:off x="3886200" y="4598988"/>
            <a:ext cx="1638300" cy="7778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7F1A3D"/>
            </a:solidFill>
            <a:round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rgbClr val="99141B"/>
                </a:solidFill>
              </a:rPr>
              <a:t>Learner’s practice</a:t>
            </a:r>
          </a:p>
        </p:txBody>
      </p:sp>
      <p:cxnSp>
        <p:nvCxnSpPr>
          <p:cNvPr id="96265" name="AutoShape 8"/>
          <p:cNvCxnSpPr>
            <a:cxnSpLocks noChangeShapeType="1"/>
            <a:stCxn id="96263" idx="2"/>
            <a:endCxn id="96262" idx="2"/>
          </p:cNvCxnSpPr>
          <p:nvPr/>
        </p:nvCxnSpPr>
        <p:spPr bwMode="auto">
          <a:xfrm rot="5400000">
            <a:off x="3044481" y="3721446"/>
            <a:ext cx="5453" cy="3316287"/>
          </a:xfrm>
          <a:prstGeom prst="curvedConnector3">
            <a:avLst>
              <a:gd name="adj1" fmla="val 429218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6266" name="Text Box 9"/>
          <p:cNvSpPr txBox="1">
            <a:spLocks noChangeArrowheads="1"/>
          </p:cNvSpPr>
          <p:nvPr/>
        </p:nvSpPr>
        <p:spPr bwMode="auto">
          <a:xfrm>
            <a:off x="2133600" y="5410200"/>
            <a:ext cx="1752600" cy="371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rgbClr val="0043D3"/>
                </a:solidFill>
              </a:rPr>
              <a:t>Select question</a:t>
            </a:r>
            <a:endParaRPr lang="en-US" dirty="0">
              <a:solidFill>
                <a:srgbClr val="0043D3"/>
              </a:solidFill>
            </a:endParaRPr>
          </a:p>
        </p:txBody>
      </p:sp>
      <p:cxnSp>
        <p:nvCxnSpPr>
          <p:cNvPr id="96267" name="AutoShape 10"/>
          <p:cNvCxnSpPr>
            <a:cxnSpLocks noChangeShapeType="1"/>
            <a:stCxn id="96261" idx="1"/>
            <a:endCxn id="96263" idx="1"/>
          </p:cNvCxnSpPr>
          <p:nvPr/>
        </p:nvCxnSpPr>
        <p:spPr bwMode="auto">
          <a:xfrm rot="10800000" flipV="1">
            <a:off x="3886200" y="2065338"/>
            <a:ext cx="93663" cy="2922587"/>
          </a:xfrm>
          <a:prstGeom prst="curvedConnector3">
            <a:avLst>
              <a:gd name="adj1" fmla="val 34406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6268" name="Text Box 11"/>
          <p:cNvSpPr txBox="1">
            <a:spLocks noChangeArrowheads="1"/>
          </p:cNvSpPr>
          <p:nvPr/>
        </p:nvSpPr>
        <p:spPr bwMode="auto">
          <a:xfrm>
            <a:off x="3200400" y="2971800"/>
            <a:ext cx="990600" cy="649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</a:rPr>
              <a:t>Adapt </a:t>
            </a:r>
          </a:p>
          <a:p>
            <a:pPr algn="ctr"/>
            <a:r>
              <a:rPr lang="en-US">
                <a:solidFill>
                  <a:srgbClr val="000000"/>
                </a:solidFill>
              </a:rPr>
              <a:t>actions</a:t>
            </a:r>
          </a:p>
        </p:txBody>
      </p:sp>
      <p:cxnSp>
        <p:nvCxnSpPr>
          <p:cNvPr id="96272" name="AutoShape 15"/>
          <p:cNvCxnSpPr>
            <a:cxnSpLocks noChangeShapeType="1"/>
          </p:cNvCxnSpPr>
          <p:nvPr/>
        </p:nvCxnSpPr>
        <p:spPr bwMode="auto">
          <a:xfrm flipH="1" flipV="1">
            <a:off x="5432425" y="2065338"/>
            <a:ext cx="92075" cy="2922587"/>
          </a:xfrm>
          <a:prstGeom prst="curvedConnector3">
            <a:avLst>
              <a:gd name="adj1" fmla="val -24827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6273" name="Text Box 16"/>
          <p:cNvSpPr txBox="1">
            <a:spLocks noChangeArrowheads="1"/>
          </p:cNvSpPr>
          <p:nvPr/>
        </p:nvSpPr>
        <p:spPr bwMode="auto">
          <a:xfrm>
            <a:off x="4953000" y="3505200"/>
            <a:ext cx="1066800" cy="371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Reflect</a:t>
            </a:r>
          </a:p>
        </p:txBody>
      </p:sp>
      <p:sp>
        <p:nvSpPr>
          <p:cNvPr id="96298" name="Rectangle 41"/>
          <p:cNvSpPr>
            <a:spLocks noChangeArrowheads="1"/>
          </p:cNvSpPr>
          <p:nvPr/>
        </p:nvSpPr>
        <p:spPr bwMode="auto">
          <a:xfrm>
            <a:off x="457200" y="596900"/>
            <a:ext cx="853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2200" b="1" dirty="0" smtClean="0">
                <a:solidFill>
                  <a:srgbClr val="996699"/>
                </a:solidFill>
                <a:latin typeface="Verdana" pitchFamily="-110" charset="0"/>
              </a:rPr>
              <a:t>Improve the design?</a:t>
            </a:r>
            <a:endParaRPr lang="en-US" sz="2200" b="1" dirty="0">
              <a:solidFill>
                <a:srgbClr val="996699"/>
              </a:solidFill>
              <a:latin typeface="Verdana" pitchFamily="-110" charset="0"/>
            </a:endParaRPr>
          </a:p>
        </p:txBody>
      </p:sp>
      <p:pic>
        <p:nvPicPr>
          <p:cNvPr id="96303" name="Picture 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52400"/>
            <a:ext cx="3162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304" name="Line 47"/>
          <p:cNvSpPr>
            <a:spLocks noChangeShapeType="1"/>
          </p:cNvSpPr>
          <p:nvPr/>
        </p:nvSpPr>
        <p:spPr bwMode="auto">
          <a:xfrm>
            <a:off x="533400" y="609600"/>
            <a:ext cx="8153400" cy="0"/>
          </a:xfrm>
          <a:prstGeom prst="line">
            <a:avLst/>
          </a:prstGeom>
          <a:noFill/>
          <a:ln w="9525">
            <a:solidFill>
              <a:srgbClr val="996699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12720" name="AutoShape 48"/>
          <p:cNvCxnSpPr>
            <a:cxnSpLocks noChangeShapeType="1"/>
          </p:cNvCxnSpPr>
          <p:nvPr/>
        </p:nvCxnSpPr>
        <p:spPr bwMode="auto">
          <a:xfrm rot="-5400000">
            <a:off x="3027363" y="2922588"/>
            <a:ext cx="1587" cy="3354387"/>
          </a:xfrm>
          <a:prstGeom prst="curvedConnector3">
            <a:avLst>
              <a:gd name="adj1" fmla="val 3250529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" name="TextBox 55"/>
          <p:cNvSpPr txBox="1"/>
          <p:nvPr/>
        </p:nvSpPr>
        <p:spPr>
          <a:xfrm>
            <a:off x="6324600" y="1295400"/>
            <a:ext cx="2514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Sample design: </a:t>
            </a:r>
          </a:p>
          <a:p>
            <a:r>
              <a:rPr lang="en-US" dirty="0" smtClean="0"/>
              <a:t>Rule for address</a:t>
            </a:r>
          </a:p>
          <a:p>
            <a:r>
              <a:rPr lang="en-US" dirty="0" smtClean="0"/>
              <a:t>Interpersonal situation</a:t>
            </a:r>
          </a:p>
          <a:p>
            <a:r>
              <a:rPr lang="en-US" dirty="0" smtClean="0"/>
              <a:t>Two possible forms of question</a:t>
            </a:r>
          </a:p>
          <a:p>
            <a:r>
              <a:rPr lang="en-US" dirty="0" smtClean="0"/>
              <a:t>Select one</a:t>
            </a:r>
          </a:p>
          <a:p>
            <a:r>
              <a:rPr lang="en-US" dirty="0"/>
              <a:t>C</a:t>
            </a:r>
            <a:r>
              <a:rPr lang="en-US" dirty="0" smtClean="0"/>
              <a:t>orrect – good</a:t>
            </a:r>
          </a:p>
          <a:p>
            <a:r>
              <a:rPr lang="en-US" dirty="0" smtClean="0"/>
              <a:t>Incorrect – give rule</a:t>
            </a:r>
          </a:p>
          <a:p>
            <a:r>
              <a:rPr lang="en-US" dirty="0" smtClean="0"/>
              <a:t>New task</a:t>
            </a:r>
            <a:endParaRPr lang="en-US" dirty="0"/>
          </a:p>
        </p:txBody>
      </p:sp>
      <p:sp>
        <p:nvSpPr>
          <p:cNvPr id="96271" name="Text Box 14"/>
          <p:cNvSpPr txBox="1">
            <a:spLocks noChangeArrowheads="1"/>
          </p:cNvSpPr>
          <p:nvPr/>
        </p:nvSpPr>
        <p:spPr bwMode="auto">
          <a:xfrm>
            <a:off x="2324100" y="3886200"/>
            <a:ext cx="1485900" cy="6485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rgbClr val="0043D3"/>
                </a:solidFill>
              </a:rPr>
              <a:t>Ask your question</a:t>
            </a:r>
            <a:endParaRPr lang="en-US" dirty="0">
              <a:solidFill>
                <a:srgbClr val="0043D3"/>
              </a:solidFill>
            </a:endParaRPr>
          </a:p>
        </p:txBody>
      </p:sp>
      <p:cxnSp>
        <p:nvCxnSpPr>
          <p:cNvPr id="61" name="AutoShape 15"/>
          <p:cNvCxnSpPr>
            <a:cxnSpLocks noChangeShapeType="1"/>
            <a:stCxn id="96262" idx="3"/>
            <a:endCxn id="96260" idx="3"/>
          </p:cNvCxnSpPr>
          <p:nvPr/>
        </p:nvCxnSpPr>
        <p:spPr bwMode="auto">
          <a:xfrm flipH="1" flipV="1">
            <a:off x="2070100" y="2095501"/>
            <a:ext cx="215900" cy="2894012"/>
          </a:xfrm>
          <a:prstGeom prst="curvedConnector3">
            <a:avLst>
              <a:gd name="adj1" fmla="val -10588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1752600" y="3352800"/>
            <a:ext cx="1066800" cy="371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Reflect</a:t>
            </a:r>
          </a:p>
        </p:txBody>
      </p:sp>
      <p:cxnSp>
        <p:nvCxnSpPr>
          <p:cNvPr id="65" name="AutoShape 48"/>
          <p:cNvCxnSpPr>
            <a:cxnSpLocks noChangeShapeType="1"/>
            <a:stCxn id="96260" idx="0"/>
            <a:endCxn id="96261" idx="0"/>
          </p:cNvCxnSpPr>
          <p:nvPr/>
        </p:nvCxnSpPr>
        <p:spPr bwMode="auto">
          <a:xfrm rot="5400000" flipH="1" flipV="1">
            <a:off x="3013472" y="10717"/>
            <a:ext cx="30163" cy="3355181"/>
          </a:xfrm>
          <a:prstGeom prst="curvedConnector3">
            <a:avLst>
              <a:gd name="adj1" fmla="val 85788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2400300" y="1219200"/>
            <a:ext cx="1219200" cy="371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rgbClr val="0043D3"/>
                </a:solidFill>
              </a:rPr>
              <a:t>Rule</a:t>
            </a:r>
            <a:endParaRPr lang="en-US" dirty="0">
              <a:solidFill>
                <a:srgbClr val="0043D3"/>
              </a:solidFill>
            </a:endParaRPr>
          </a:p>
        </p:txBody>
      </p:sp>
      <p:cxnSp>
        <p:nvCxnSpPr>
          <p:cNvPr id="43" name="AutoShape 10"/>
          <p:cNvCxnSpPr>
            <a:cxnSpLocks noChangeShapeType="1"/>
            <a:stCxn id="96260" idx="1"/>
            <a:endCxn id="96262" idx="1"/>
          </p:cNvCxnSpPr>
          <p:nvPr/>
        </p:nvCxnSpPr>
        <p:spPr bwMode="auto">
          <a:xfrm rot="10800000" flipV="1">
            <a:off x="492125" y="2095501"/>
            <a:ext cx="139700" cy="2894012"/>
          </a:xfrm>
          <a:prstGeom prst="curvedConnector3">
            <a:avLst>
              <a:gd name="adj1" fmla="val 26363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6270" name="Text Box 13"/>
          <p:cNvSpPr txBox="1">
            <a:spLocks noChangeArrowheads="1"/>
          </p:cNvSpPr>
          <p:nvPr/>
        </p:nvSpPr>
        <p:spPr bwMode="auto">
          <a:xfrm>
            <a:off x="123825" y="2819400"/>
            <a:ext cx="1676400" cy="925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Adapt Task practice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8321" name="AutoShape 17"/>
          <p:cNvCxnSpPr>
            <a:cxnSpLocks noChangeShapeType="1"/>
          </p:cNvCxnSpPr>
          <p:nvPr/>
        </p:nvCxnSpPr>
        <p:spPr bwMode="auto">
          <a:xfrm rot="-5400000">
            <a:off x="3027363" y="2922588"/>
            <a:ext cx="1587" cy="3354387"/>
          </a:xfrm>
          <a:prstGeom prst="curvedConnector3">
            <a:avLst>
              <a:gd name="adj1" fmla="val 3490604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8307" name="AutoShape 3"/>
          <p:cNvSpPr>
            <a:spLocks noChangeArrowheads="1"/>
          </p:cNvSpPr>
          <p:nvPr/>
        </p:nvSpPr>
        <p:spPr bwMode="auto">
          <a:xfrm>
            <a:off x="631825" y="1703388"/>
            <a:ext cx="1438275" cy="7842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99141B"/>
            </a:solidFill>
            <a:round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rgbClr val="99141B"/>
                </a:solidFill>
              </a:rPr>
              <a:t>Teacher’s Concepts</a:t>
            </a:r>
          </a:p>
        </p:txBody>
      </p:sp>
      <p:sp>
        <p:nvSpPr>
          <p:cNvPr id="98308" name="AutoShape 4"/>
          <p:cNvSpPr>
            <a:spLocks noChangeArrowheads="1"/>
          </p:cNvSpPr>
          <p:nvPr/>
        </p:nvSpPr>
        <p:spPr bwMode="auto">
          <a:xfrm>
            <a:off x="3979863" y="1673225"/>
            <a:ext cx="1452562" cy="7842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7F1A3D"/>
            </a:solidFill>
            <a:round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rgbClr val="99141B"/>
                </a:solidFill>
              </a:rPr>
              <a:t>Learner’s Concepts</a:t>
            </a:r>
          </a:p>
        </p:txBody>
      </p:sp>
      <p:sp>
        <p:nvSpPr>
          <p:cNvPr id="98309" name="AutoShape 5"/>
          <p:cNvSpPr>
            <a:spLocks noChangeArrowheads="1"/>
          </p:cNvSpPr>
          <p:nvPr/>
        </p:nvSpPr>
        <p:spPr bwMode="auto">
          <a:xfrm>
            <a:off x="492125" y="4596710"/>
            <a:ext cx="1717675" cy="78560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7F1A3D"/>
            </a:solidFill>
            <a:round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 smtClean="0">
                <a:solidFill>
                  <a:srgbClr val="99141B"/>
                </a:solidFill>
              </a:rPr>
              <a:t>Law case studies</a:t>
            </a:r>
            <a:endParaRPr lang="en-US" sz="2000" dirty="0">
              <a:solidFill>
                <a:srgbClr val="99141B"/>
              </a:solidFill>
            </a:endParaRPr>
          </a:p>
        </p:txBody>
      </p:sp>
      <p:sp>
        <p:nvSpPr>
          <p:cNvPr id="98310" name="AutoShape 6"/>
          <p:cNvSpPr>
            <a:spLocks noChangeArrowheads="1"/>
          </p:cNvSpPr>
          <p:nvPr/>
        </p:nvSpPr>
        <p:spPr bwMode="auto">
          <a:xfrm>
            <a:off x="3886200" y="4598988"/>
            <a:ext cx="1638300" cy="7778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7F1A3D"/>
            </a:solidFill>
            <a:round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rgbClr val="99141B"/>
                </a:solidFill>
              </a:rPr>
              <a:t>Learner’s practice</a:t>
            </a:r>
          </a:p>
        </p:txBody>
      </p:sp>
      <p:cxnSp>
        <p:nvCxnSpPr>
          <p:cNvPr id="98312" name="AutoShape 8"/>
          <p:cNvCxnSpPr>
            <a:cxnSpLocks noChangeShapeType="1"/>
            <a:stCxn id="98310" idx="2"/>
            <a:endCxn id="98309" idx="2"/>
          </p:cNvCxnSpPr>
          <p:nvPr/>
        </p:nvCxnSpPr>
        <p:spPr bwMode="auto">
          <a:xfrm rot="5400000">
            <a:off x="3025431" y="3702396"/>
            <a:ext cx="5453" cy="3354387"/>
          </a:xfrm>
          <a:prstGeom prst="curvedConnector3">
            <a:avLst>
              <a:gd name="adj1" fmla="val 429218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8313" name="Text Box 9"/>
          <p:cNvSpPr txBox="1">
            <a:spLocks noChangeArrowheads="1"/>
          </p:cNvSpPr>
          <p:nvPr/>
        </p:nvSpPr>
        <p:spPr bwMode="auto">
          <a:xfrm>
            <a:off x="1981200" y="5410200"/>
            <a:ext cx="1752600" cy="371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rgbClr val="0043D3"/>
                </a:solidFill>
              </a:rPr>
              <a:t>Judgment</a:t>
            </a:r>
            <a:endParaRPr lang="en-US" dirty="0">
              <a:solidFill>
                <a:srgbClr val="0043D3"/>
              </a:solidFill>
            </a:endParaRPr>
          </a:p>
        </p:txBody>
      </p:sp>
      <p:cxnSp>
        <p:nvCxnSpPr>
          <p:cNvPr id="98314" name="AutoShape 10"/>
          <p:cNvCxnSpPr>
            <a:cxnSpLocks noChangeShapeType="1"/>
            <a:stCxn id="98308" idx="1"/>
            <a:endCxn id="98310" idx="1"/>
          </p:cNvCxnSpPr>
          <p:nvPr/>
        </p:nvCxnSpPr>
        <p:spPr bwMode="auto">
          <a:xfrm rot="10800000" flipV="1">
            <a:off x="3886200" y="2065338"/>
            <a:ext cx="93663" cy="2922587"/>
          </a:xfrm>
          <a:prstGeom prst="curvedConnector3">
            <a:avLst>
              <a:gd name="adj1" fmla="val 34406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8315" name="Text Box 11"/>
          <p:cNvSpPr txBox="1">
            <a:spLocks noChangeArrowheads="1"/>
          </p:cNvSpPr>
          <p:nvPr/>
        </p:nvSpPr>
        <p:spPr bwMode="auto">
          <a:xfrm>
            <a:off x="3076575" y="2971800"/>
            <a:ext cx="990600" cy="649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Adapt </a:t>
            </a:r>
          </a:p>
          <a:p>
            <a:pPr algn="ctr"/>
            <a:r>
              <a:rPr lang="en-US"/>
              <a:t>actions</a:t>
            </a:r>
          </a:p>
        </p:txBody>
      </p:sp>
      <p:cxnSp>
        <p:nvCxnSpPr>
          <p:cNvPr id="98316" name="AutoShape 12"/>
          <p:cNvCxnSpPr>
            <a:cxnSpLocks noChangeShapeType="1"/>
            <a:stCxn id="98307" idx="1"/>
            <a:endCxn id="98309" idx="1"/>
          </p:cNvCxnSpPr>
          <p:nvPr/>
        </p:nvCxnSpPr>
        <p:spPr bwMode="auto">
          <a:xfrm rot="10800000" flipV="1">
            <a:off x="492125" y="2095501"/>
            <a:ext cx="139700" cy="2894012"/>
          </a:xfrm>
          <a:prstGeom prst="curvedConnector3">
            <a:avLst>
              <a:gd name="adj1" fmla="val 26363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8317" name="Text Box 13"/>
          <p:cNvSpPr txBox="1">
            <a:spLocks noChangeArrowheads="1"/>
          </p:cNvSpPr>
          <p:nvPr/>
        </p:nvSpPr>
        <p:spPr bwMode="auto">
          <a:xfrm>
            <a:off x="0" y="2819400"/>
            <a:ext cx="1676400" cy="925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/>
              <a:t>Adapt Task practice environment</a:t>
            </a:r>
          </a:p>
        </p:txBody>
      </p:sp>
      <p:sp>
        <p:nvSpPr>
          <p:cNvPr id="98318" name="Text Box 14"/>
          <p:cNvSpPr txBox="1">
            <a:spLocks noChangeArrowheads="1"/>
          </p:cNvSpPr>
          <p:nvPr/>
        </p:nvSpPr>
        <p:spPr bwMode="auto">
          <a:xfrm>
            <a:off x="2247900" y="3886200"/>
            <a:ext cx="1219200" cy="371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rgbClr val="0043D3"/>
                </a:solidFill>
              </a:rPr>
              <a:t>Compare</a:t>
            </a:r>
            <a:endParaRPr lang="en-US" dirty="0">
              <a:solidFill>
                <a:srgbClr val="0043D3"/>
              </a:solidFill>
            </a:endParaRPr>
          </a:p>
        </p:txBody>
      </p:sp>
      <p:cxnSp>
        <p:nvCxnSpPr>
          <p:cNvPr id="98319" name="AutoShape 15"/>
          <p:cNvCxnSpPr>
            <a:cxnSpLocks noChangeShapeType="1"/>
          </p:cNvCxnSpPr>
          <p:nvPr/>
        </p:nvCxnSpPr>
        <p:spPr bwMode="auto">
          <a:xfrm flipH="1" flipV="1">
            <a:off x="5432425" y="2065338"/>
            <a:ext cx="92075" cy="2922587"/>
          </a:xfrm>
          <a:prstGeom prst="curvedConnector3">
            <a:avLst>
              <a:gd name="adj1" fmla="val -24827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8320" name="Text Box 16"/>
          <p:cNvSpPr txBox="1">
            <a:spLocks noChangeArrowheads="1"/>
          </p:cNvSpPr>
          <p:nvPr/>
        </p:nvSpPr>
        <p:spPr bwMode="auto">
          <a:xfrm>
            <a:off x="4829175" y="3505200"/>
            <a:ext cx="1066800" cy="371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Reflect</a:t>
            </a:r>
          </a:p>
        </p:txBody>
      </p:sp>
      <p:sp>
        <p:nvSpPr>
          <p:cNvPr id="98325" name="AutoShape 21"/>
          <p:cNvSpPr>
            <a:spLocks noChangeArrowheads="1"/>
          </p:cNvSpPr>
          <p:nvPr/>
        </p:nvSpPr>
        <p:spPr bwMode="auto">
          <a:xfrm>
            <a:off x="7100888" y="1710635"/>
            <a:ext cx="1417637" cy="78560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7F1A3D"/>
            </a:solidFill>
            <a:round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bg1">
                    <a:lumMod val="65000"/>
                  </a:schemeClr>
                </a:solidFill>
              </a:rPr>
              <a:t>Other learner(s)</a:t>
            </a:r>
          </a:p>
        </p:txBody>
      </p:sp>
      <p:cxnSp>
        <p:nvCxnSpPr>
          <p:cNvPr id="98326" name="AutoShape 22"/>
          <p:cNvCxnSpPr>
            <a:cxnSpLocks noChangeShapeType="1"/>
            <a:stCxn id="98308" idx="0"/>
            <a:endCxn id="98325" idx="0"/>
          </p:cNvCxnSpPr>
          <p:nvPr/>
        </p:nvCxnSpPr>
        <p:spPr bwMode="auto">
          <a:xfrm rot="16200000" flipH="1">
            <a:off x="6239220" y="140149"/>
            <a:ext cx="37410" cy="3103563"/>
          </a:xfrm>
          <a:prstGeom prst="curvedConnector3">
            <a:avLst>
              <a:gd name="adj1" fmla="val -61106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8327" name="AutoShape 23"/>
          <p:cNvCxnSpPr>
            <a:cxnSpLocks noChangeShapeType="1"/>
            <a:stCxn id="98325" idx="2"/>
            <a:endCxn id="98308" idx="2"/>
          </p:cNvCxnSpPr>
          <p:nvPr/>
        </p:nvCxnSpPr>
        <p:spPr bwMode="auto">
          <a:xfrm rot="5400000" flipH="1">
            <a:off x="6238530" y="925065"/>
            <a:ext cx="38791" cy="3103563"/>
          </a:xfrm>
          <a:prstGeom prst="curvedConnector3">
            <a:avLst>
              <a:gd name="adj1" fmla="val -58931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8328" name="Text Box 24"/>
          <p:cNvSpPr txBox="1">
            <a:spLocks noChangeArrowheads="1"/>
          </p:cNvSpPr>
          <p:nvPr/>
        </p:nvSpPr>
        <p:spPr bwMode="auto">
          <a:xfrm>
            <a:off x="5970588" y="1300163"/>
            <a:ext cx="776287" cy="371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>
                    <a:lumMod val="65000"/>
                  </a:schemeClr>
                </a:solidFill>
              </a:rPr>
              <a:t>Ideas</a:t>
            </a:r>
          </a:p>
        </p:txBody>
      </p:sp>
      <p:sp>
        <p:nvSpPr>
          <p:cNvPr id="98329" name="Text Box 25"/>
          <p:cNvSpPr txBox="1">
            <a:spLocks noChangeArrowheads="1"/>
          </p:cNvSpPr>
          <p:nvPr/>
        </p:nvSpPr>
        <p:spPr bwMode="auto">
          <a:xfrm>
            <a:off x="5940425" y="2590800"/>
            <a:ext cx="838200" cy="371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>
                    <a:lumMod val="65000"/>
                  </a:schemeClr>
                </a:solidFill>
              </a:rPr>
              <a:t>Ideas</a:t>
            </a:r>
          </a:p>
        </p:txBody>
      </p:sp>
      <p:cxnSp>
        <p:nvCxnSpPr>
          <p:cNvPr id="98330" name="AutoShape 26"/>
          <p:cNvCxnSpPr>
            <a:cxnSpLocks noChangeShapeType="1"/>
            <a:stCxn id="98332" idx="3"/>
            <a:endCxn id="98325" idx="3"/>
          </p:cNvCxnSpPr>
          <p:nvPr/>
        </p:nvCxnSpPr>
        <p:spPr bwMode="auto">
          <a:xfrm flipV="1">
            <a:off x="8518525" y="2103438"/>
            <a:ext cx="1588" cy="2884488"/>
          </a:xfrm>
          <a:prstGeom prst="curvedConnector3">
            <a:avLst>
              <a:gd name="adj1" fmla="val 1439546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8331" name="Text Box 27"/>
          <p:cNvSpPr txBox="1">
            <a:spLocks noChangeArrowheads="1"/>
          </p:cNvSpPr>
          <p:nvPr/>
        </p:nvSpPr>
        <p:spPr bwMode="auto">
          <a:xfrm>
            <a:off x="7953375" y="3505200"/>
            <a:ext cx="990600" cy="371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>
                    <a:lumMod val="65000"/>
                  </a:schemeClr>
                </a:solidFill>
              </a:rPr>
              <a:t>Reflect</a:t>
            </a:r>
          </a:p>
        </p:txBody>
      </p:sp>
      <p:sp>
        <p:nvSpPr>
          <p:cNvPr id="98332" name="AutoShape 28"/>
          <p:cNvSpPr>
            <a:spLocks noChangeArrowheads="1"/>
          </p:cNvSpPr>
          <p:nvPr/>
        </p:nvSpPr>
        <p:spPr bwMode="auto">
          <a:xfrm>
            <a:off x="7162800" y="4595123"/>
            <a:ext cx="1355725" cy="78560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7F1A3D"/>
            </a:solidFill>
            <a:round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bg1">
                    <a:lumMod val="65000"/>
                  </a:schemeClr>
                </a:solidFill>
              </a:rPr>
              <a:t>Other learner(s)</a:t>
            </a:r>
          </a:p>
        </p:txBody>
      </p:sp>
      <p:cxnSp>
        <p:nvCxnSpPr>
          <p:cNvPr id="98333" name="AutoShape 29"/>
          <p:cNvCxnSpPr>
            <a:cxnSpLocks noChangeShapeType="1"/>
            <a:stCxn id="98310" idx="0"/>
            <a:endCxn id="98332" idx="0"/>
          </p:cNvCxnSpPr>
          <p:nvPr/>
        </p:nvCxnSpPr>
        <p:spPr bwMode="auto">
          <a:xfrm rot="5400000" flipH="1" flipV="1">
            <a:off x="6271074" y="3029400"/>
            <a:ext cx="3865" cy="3135313"/>
          </a:xfrm>
          <a:prstGeom prst="curvedConnector3">
            <a:avLst>
              <a:gd name="adj1" fmla="val 601461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8334" name="AutoShape 30"/>
          <p:cNvCxnSpPr>
            <a:cxnSpLocks noChangeShapeType="1"/>
            <a:stCxn id="98332" idx="2"/>
            <a:endCxn id="98310" idx="2"/>
          </p:cNvCxnSpPr>
          <p:nvPr/>
        </p:nvCxnSpPr>
        <p:spPr bwMode="auto">
          <a:xfrm rot="5400000" flipH="1">
            <a:off x="6271074" y="3811140"/>
            <a:ext cx="3866" cy="3135313"/>
          </a:xfrm>
          <a:prstGeom prst="curvedConnector3">
            <a:avLst>
              <a:gd name="adj1" fmla="val -591308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8335" name="AutoShape 31"/>
          <p:cNvCxnSpPr>
            <a:cxnSpLocks noChangeShapeType="1"/>
            <a:stCxn id="98325" idx="1"/>
            <a:endCxn id="98332" idx="1"/>
          </p:cNvCxnSpPr>
          <p:nvPr/>
        </p:nvCxnSpPr>
        <p:spPr bwMode="auto">
          <a:xfrm rot="10800000" flipH="1" flipV="1">
            <a:off x="7100888" y="2103438"/>
            <a:ext cx="61912" cy="2884488"/>
          </a:xfrm>
          <a:prstGeom prst="curvedConnector3">
            <a:avLst>
              <a:gd name="adj1" fmla="val -36923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8336" name="Text Box 32"/>
          <p:cNvSpPr txBox="1">
            <a:spLocks noChangeArrowheads="1"/>
          </p:cNvSpPr>
          <p:nvPr/>
        </p:nvSpPr>
        <p:spPr bwMode="auto">
          <a:xfrm>
            <a:off x="6124575" y="2971800"/>
            <a:ext cx="1219200" cy="649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>
                    <a:lumMod val="65000"/>
                  </a:schemeClr>
                </a:solidFill>
              </a:rPr>
              <a:t>Adapt </a:t>
            </a:r>
          </a:p>
          <a:p>
            <a:pPr algn="ctr"/>
            <a:r>
              <a:rPr lang="en-US">
                <a:solidFill>
                  <a:schemeClr val="bg1">
                    <a:lumMod val="65000"/>
                  </a:schemeClr>
                </a:solidFill>
              </a:rPr>
              <a:t>actions</a:t>
            </a:r>
          </a:p>
        </p:txBody>
      </p:sp>
      <p:sp>
        <p:nvSpPr>
          <p:cNvPr id="98337" name="Text Box 33"/>
          <p:cNvSpPr txBox="1">
            <a:spLocks noChangeArrowheads="1"/>
          </p:cNvSpPr>
          <p:nvPr/>
        </p:nvSpPr>
        <p:spPr bwMode="auto">
          <a:xfrm>
            <a:off x="5829300" y="4038600"/>
            <a:ext cx="990600" cy="649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>
                    <a:lumMod val="65000"/>
                  </a:schemeClr>
                </a:solidFill>
              </a:rPr>
              <a:t>Draft outputs</a:t>
            </a:r>
          </a:p>
        </p:txBody>
      </p:sp>
      <p:sp>
        <p:nvSpPr>
          <p:cNvPr id="98338" name="Text Box 34"/>
          <p:cNvSpPr txBox="1">
            <a:spLocks noChangeArrowheads="1"/>
          </p:cNvSpPr>
          <p:nvPr/>
        </p:nvSpPr>
        <p:spPr bwMode="auto">
          <a:xfrm>
            <a:off x="5829300" y="5257800"/>
            <a:ext cx="990600" cy="649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>
                    <a:lumMod val="65000"/>
                  </a:schemeClr>
                </a:solidFill>
              </a:rPr>
              <a:t>Draft outputs</a:t>
            </a:r>
          </a:p>
        </p:txBody>
      </p:sp>
      <p:cxnSp>
        <p:nvCxnSpPr>
          <p:cNvPr id="98340" name="AutoShape 36"/>
          <p:cNvCxnSpPr>
            <a:cxnSpLocks noChangeShapeType="1"/>
          </p:cNvCxnSpPr>
          <p:nvPr/>
        </p:nvCxnSpPr>
        <p:spPr bwMode="auto">
          <a:xfrm rot="5400000">
            <a:off x="3013869" y="791369"/>
            <a:ext cx="30163" cy="3355975"/>
          </a:xfrm>
          <a:prstGeom prst="curvedConnector3">
            <a:avLst>
              <a:gd name="adj1" fmla="val 85789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8344" name="Text Box 40"/>
          <p:cNvSpPr txBox="1">
            <a:spLocks noChangeArrowheads="1"/>
          </p:cNvSpPr>
          <p:nvPr/>
        </p:nvSpPr>
        <p:spPr bwMode="auto">
          <a:xfrm>
            <a:off x="2247900" y="2514600"/>
            <a:ext cx="1219200" cy="371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Outputs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8345" name="Rectangle 41"/>
          <p:cNvSpPr>
            <a:spLocks noChangeArrowheads="1"/>
          </p:cNvSpPr>
          <p:nvPr/>
        </p:nvSpPr>
        <p:spPr bwMode="auto">
          <a:xfrm>
            <a:off x="457200" y="596900"/>
            <a:ext cx="853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2200" b="1" dirty="0" smtClean="0">
                <a:solidFill>
                  <a:srgbClr val="996699"/>
                </a:solidFill>
                <a:latin typeface="Verdana" pitchFamily="-110" charset="0"/>
              </a:rPr>
              <a:t>Improve the design?</a:t>
            </a:r>
            <a:endParaRPr lang="en-US" sz="2200" b="1" dirty="0">
              <a:solidFill>
                <a:srgbClr val="996699"/>
              </a:solidFill>
              <a:latin typeface="Verdana" pitchFamily="-110" charset="0"/>
            </a:endParaRPr>
          </a:p>
        </p:txBody>
      </p:sp>
      <p:pic>
        <p:nvPicPr>
          <p:cNvPr id="98346" name="Picture 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52400"/>
            <a:ext cx="3162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47" name="Line 43"/>
          <p:cNvSpPr>
            <a:spLocks noChangeShapeType="1"/>
          </p:cNvSpPr>
          <p:nvPr/>
        </p:nvSpPr>
        <p:spPr bwMode="auto">
          <a:xfrm>
            <a:off x="533400" y="609600"/>
            <a:ext cx="8153400" cy="0"/>
          </a:xfrm>
          <a:prstGeom prst="line">
            <a:avLst/>
          </a:prstGeom>
          <a:noFill/>
          <a:ln w="9525">
            <a:solidFill>
              <a:srgbClr val="996699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09600" y="6324600"/>
            <a:ext cx="6317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Sample design: </a:t>
            </a:r>
            <a:r>
              <a:rPr lang="en-US" dirty="0" smtClean="0"/>
              <a:t>Law cases, read, interpret, submit judgment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Macintosh PowerPoint</Application>
  <PresentationFormat>On-screen Show (4:3)</PresentationFormat>
  <Paragraphs>45</Paragraphs>
  <Slides>2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LKL/IoE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Handouts for Productivity workshop</dc:title>
  <dc:creator>Diana Laurillard</dc:creator>
  <cp:lastModifiedBy>Diana Laurillard</cp:lastModifiedBy>
  <cp:revision>2</cp:revision>
  <dcterms:created xsi:type="dcterms:W3CDTF">2009-10-15T01:13:16Z</dcterms:created>
  <dcterms:modified xsi:type="dcterms:W3CDTF">2009-10-15T01:15:00Z</dcterms:modified>
</cp:coreProperties>
</file>